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601200" cy="12801600" type="A3"/>
  <p:notesSz cx="6858000" cy="9144000"/>
  <p:defaultTextStyle>
    <a:defPPr>
      <a:defRPr lang="fr-FR"/>
    </a:defPPr>
    <a:lvl1pPr marL="0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0956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1913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32869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43825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54782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65738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76695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87651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4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32" y="342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0090" y="3976797"/>
            <a:ext cx="8161020" cy="2744046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AA06-1F5C-4AF1-ABD4-6F9C481C6D29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7C3F-40A8-4FA1-9918-FDF3A2962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261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AA06-1F5C-4AF1-ABD4-6F9C481C6D29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7C3F-40A8-4FA1-9918-FDF3A2962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383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60870" y="512660"/>
            <a:ext cx="2160270" cy="1092284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80060" y="512660"/>
            <a:ext cx="6320790" cy="1092284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AA06-1F5C-4AF1-ABD4-6F9C481C6D29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7C3F-40A8-4FA1-9918-FDF3A2962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1895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AA06-1F5C-4AF1-ABD4-6F9C481C6D29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7C3F-40A8-4FA1-9918-FDF3A2962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3247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8429" y="8226216"/>
            <a:ext cx="8161020" cy="2542540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58429" y="5425866"/>
            <a:ext cx="8161020" cy="2800349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AA06-1F5C-4AF1-ABD4-6F9C481C6D29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7C3F-40A8-4FA1-9918-FDF3A2962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795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80060" y="2987043"/>
            <a:ext cx="4240530" cy="8448464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80610" y="2987043"/>
            <a:ext cx="4240530" cy="8448464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AA06-1F5C-4AF1-ABD4-6F9C481C6D29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7C3F-40A8-4FA1-9918-FDF3A2962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8918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80061" y="2865544"/>
            <a:ext cx="4242197" cy="119422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0061" y="4059766"/>
            <a:ext cx="4242197" cy="737573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77277" y="2865544"/>
            <a:ext cx="4243865" cy="119422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77277" y="4059766"/>
            <a:ext cx="4243865" cy="737573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AA06-1F5C-4AF1-ABD4-6F9C481C6D29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7C3F-40A8-4FA1-9918-FDF3A2962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523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AA06-1F5C-4AF1-ABD4-6F9C481C6D29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7C3F-40A8-4FA1-9918-FDF3A2962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3262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AA06-1F5C-4AF1-ABD4-6F9C481C6D29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7C3F-40A8-4FA1-9918-FDF3A2962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250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0061" y="509693"/>
            <a:ext cx="3158729" cy="216916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53803" y="509697"/>
            <a:ext cx="5367337" cy="10925812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80061" y="2678856"/>
            <a:ext cx="3158729" cy="8756651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AA06-1F5C-4AF1-ABD4-6F9C481C6D29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7C3F-40A8-4FA1-9918-FDF3A2962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2758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81902" y="8961120"/>
            <a:ext cx="5760720" cy="1057912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881902" y="1143846"/>
            <a:ext cx="5760720" cy="7680960"/>
          </a:xfrm>
        </p:spPr>
        <p:txBody>
          <a:bodyPr/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881902" y="10019032"/>
            <a:ext cx="5760720" cy="150240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AA06-1F5C-4AF1-ABD4-6F9C481C6D29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7C3F-40A8-4FA1-9918-FDF3A2962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4747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80060" y="512657"/>
            <a:ext cx="8641080" cy="2133600"/>
          </a:xfrm>
          <a:prstGeom prst="rect">
            <a:avLst/>
          </a:prstGeom>
        </p:spPr>
        <p:txBody>
          <a:bodyPr vert="horz" lIns="122191" tIns="61096" rIns="122191" bIns="61096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80060" y="2987043"/>
            <a:ext cx="8641080" cy="8448464"/>
          </a:xfrm>
          <a:prstGeom prst="rect">
            <a:avLst/>
          </a:prstGeom>
        </p:spPr>
        <p:txBody>
          <a:bodyPr vert="horz" lIns="122191" tIns="61096" rIns="122191" bIns="61096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80060" y="11865191"/>
            <a:ext cx="2240280" cy="681567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CAA06-1F5C-4AF1-ABD4-6F9C481C6D29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80410" y="11865191"/>
            <a:ext cx="3040380" cy="681567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880860" y="11865191"/>
            <a:ext cx="2240280" cy="681567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77C3F-40A8-4FA1-9918-FDF3A2962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7894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1913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8217" indent="-458217" algn="l" defTabSz="1221913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804" indent="-381848" algn="l" defTabSz="1221913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391" indent="-305478" algn="l" defTabSz="1221913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8347" indent="-305478" algn="l" defTabSz="1221913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9304" indent="-305478" algn="l" defTabSz="1221913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27806" y="8921080"/>
            <a:ext cx="9629006" cy="1440160"/>
          </a:xfrm>
          <a:prstGeom prst="rect">
            <a:avLst/>
          </a:prstGeom>
          <a:solidFill>
            <a:srgbClr val="5C42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atin typeface="Arial Black" panose="020B0A04020102020204" pitchFamily="34" charset="0"/>
                <a:cs typeface="Arial" panose="020B0604020202020204" pitchFamily="34" charset="0"/>
              </a:rPr>
              <a:t>Mon hôpital participe au programme</a:t>
            </a:r>
            <a:endParaRPr lang="fr-FR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64096" y="7120880"/>
            <a:ext cx="7848872" cy="20162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endParaRPr lang="fr-FR" dirty="0" smtClean="0">
              <a:solidFill>
                <a:schemeClr val="tx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fr-FR" sz="4400" dirty="0" smtClean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Cap HandiSoins </a:t>
            </a:r>
          </a:p>
          <a:p>
            <a:endParaRPr lang="fr-FR" sz="600" dirty="0">
              <a:solidFill>
                <a:schemeClr val="tx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fr-FR" dirty="0" smtClean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Accès aux soins courants des </a:t>
            </a:r>
          </a:p>
          <a:p>
            <a:r>
              <a:rPr lang="fr-FR" dirty="0" smtClean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PERSONNES EN SITUATION DE HANDICAP dans les établissements de santé</a:t>
            </a:r>
          </a:p>
          <a:p>
            <a:r>
              <a:rPr lang="fr-FR" dirty="0" smtClean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endParaRPr lang="fr-FR" dirty="0">
              <a:solidFill>
                <a:schemeClr val="tx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10" t="41892" r="12336" b="42398"/>
          <a:stretch/>
        </p:blipFill>
        <p:spPr bwMode="auto">
          <a:xfrm>
            <a:off x="1944641" y="11269363"/>
            <a:ext cx="5684109" cy="153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e 4"/>
          <p:cNvGrpSpPr/>
          <p:nvPr/>
        </p:nvGrpSpPr>
        <p:grpSpPr>
          <a:xfrm>
            <a:off x="666363" y="272691"/>
            <a:ext cx="3792067" cy="1159557"/>
            <a:chOff x="3650124" y="4926866"/>
            <a:chExt cx="3792067" cy="1159557"/>
          </a:xfrm>
        </p:grpSpPr>
        <p:grpSp>
          <p:nvGrpSpPr>
            <p:cNvPr id="4" name="Groupe 3"/>
            <p:cNvGrpSpPr/>
            <p:nvPr/>
          </p:nvGrpSpPr>
          <p:grpSpPr>
            <a:xfrm>
              <a:off x="3650124" y="5220754"/>
              <a:ext cx="865668" cy="865669"/>
              <a:chOff x="3650124" y="5220754"/>
              <a:chExt cx="865668" cy="865669"/>
            </a:xfrm>
          </p:grpSpPr>
          <p:sp>
            <p:nvSpPr>
              <p:cNvPr id="82" name="Ellipse 81"/>
              <p:cNvSpPr/>
              <p:nvPr/>
            </p:nvSpPr>
            <p:spPr>
              <a:xfrm rot="19300378">
                <a:off x="3650124" y="5366423"/>
                <a:ext cx="720000" cy="720000"/>
              </a:xfrm>
              <a:prstGeom prst="ellipse">
                <a:avLst/>
              </a:prstGeom>
              <a:solidFill>
                <a:srgbClr val="FFFFFF"/>
              </a:solidFill>
              <a:ln w="76200" cap="flat" cmpd="sng" algn="ctr">
                <a:solidFill>
                  <a:srgbClr val="5C42B2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3936504" y="5220754"/>
                <a:ext cx="579288" cy="7882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81" name="Rectangle 80"/>
            <p:cNvSpPr/>
            <p:nvPr/>
          </p:nvSpPr>
          <p:spPr>
            <a:xfrm>
              <a:off x="4071759" y="4926866"/>
              <a:ext cx="255249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E1E1E"/>
                  </a:solidFill>
                  <a:effectLst/>
                  <a:uLnTx/>
                  <a:uFillTx/>
                  <a:latin typeface="Arial"/>
                </a:rPr>
                <a:t>10%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4139798" y="5536704"/>
              <a:ext cx="330239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 defTabSz="914400">
                <a:spcAft>
                  <a:spcPts val="600"/>
                </a:spcAft>
              </a:pPr>
              <a:r>
                <a:rPr lang="fr-FR" sz="1400" kern="0" dirty="0">
                  <a:solidFill>
                    <a:srgbClr val="1E1E1E"/>
                  </a:solidFill>
                  <a:latin typeface="Arial"/>
                </a:rPr>
                <a:t>d</a:t>
              </a:r>
              <a:r>
                <a:rPr kumimoji="0" lang="fr-F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E1E1E"/>
                  </a:solidFill>
                  <a:effectLst/>
                  <a:uLnTx/>
                  <a:uFillTx/>
                  <a:latin typeface="Arial"/>
                </a:rPr>
                <a:t>es patients pris en charge à l’hôpital  sont en situation de handicap. </a:t>
              </a:r>
              <a:endParaRPr lang="fr-FR" sz="1400" kern="0" dirty="0" smtClean="0">
                <a:solidFill>
                  <a:srgbClr val="1E1E1E"/>
                </a:solidFill>
                <a:latin typeface="Arial"/>
              </a:endParaRPr>
            </a:p>
          </p:txBody>
        </p:sp>
      </p:grpSp>
      <p:grpSp>
        <p:nvGrpSpPr>
          <p:cNvPr id="9" name="Groupe 8"/>
          <p:cNvGrpSpPr/>
          <p:nvPr/>
        </p:nvGrpSpPr>
        <p:grpSpPr>
          <a:xfrm>
            <a:off x="1440540" y="1864296"/>
            <a:ext cx="3924835" cy="1949730"/>
            <a:chOff x="1440540" y="2191964"/>
            <a:chExt cx="3924835" cy="1949730"/>
          </a:xfrm>
        </p:grpSpPr>
        <p:sp>
          <p:nvSpPr>
            <p:cNvPr id="8" name="Rectangle 7"/>
            <p:cNvSpPr/>
            <p:nvPr/>
          </p:nvSpPr>
          <p:spPr>
            <a:xfrm flipH="1" flipV="1">
              <a:off x="1440540" y="2191964"/>
              <a:ext cx="3924835" cy="1949730"/>
            </a:xfrm>
            <a:prstGeom prst="rect">
              <a:avLst/>
            </a:prstGeom>
            <a:solidFill>
              <a:srgbClr val="5C42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793828" y="2474331"/>
              <a:ext cx="321825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spcAft>
                  <a:spcPts val="600"/>
                </a:spcAft>
              </a:pPr>
              <a:r>
                <a:rPr lang="fr-FR" sz="1400" b="1" kern="0" dirty="0" smtClean="0">
                  <a:solidFill>
                    <a:schemeClr val="bg1"/>
                  </a:solidFill>
                  <a:latin typeface="Arial"/>
                </a:rPr>
                <a:t>La Loi 2</a:t>
              </a:r>
              <a:r>
                <a:rPr kumimoji="0" lang="fr-FR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</a:rPr>
                <a:t>005-102 du 11 février 2005 pour l’égalité</a:t>
              </a:r>
              <a:r>
                <a:rPr kumimoji="0" lang="fr-FR" sz="1400" b="1" i="0" u="none" strike="noStrike" kern="0" cap="none" spc="0" normalizeH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</a:rPr>
                <a:t> des droits et des chances, la participation et la citoyenneté des personnes handicapées rappelle</a:t>
              </a:r>
              <a:r>
                <a:rPr kumimoji="0" lang="fr-FR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</a:rPr>
                <a:t> leur droit à l’égalité d’accès aux soins. </a:t>
              </a:r>
              <a:endPara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endParaRPr>
            </a:p>
          </p:txBody>
        </p:sp>
      </p:grpSp>
      <p:sp>
        <p:nvSpPr>
          <p:cNvPr id="84" name="Rectangle 83"/>
          <p:cNvSpPr/>
          <p:nvPr/>
        </p:nvSpPr>
        <p:spPr>
          <a:xfrm>
            <a:off x="2136305" y="10567043"/>
            <a:ext cx="51845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914400">
              <a:spcAft>
                <a:spcPts val="600"/>
              </a:spcAft>
            </a:pPr>
            <a:r>
              <a:rPr lang="fr-FR" sz="1400" kern="0" dirty="0" smtClean="0">
                <a:solidFill>
                  <a:srgbClr val="1E1E1E"/>
                </a:solidFill>
                <a:latin typeface="Arial"/>
              </a:rPr>
              <a:t>En partenariat avec d’autres établissements sanitaires et médico-sociaux du territoire alsacien</a:t>
            </a: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027" b="58008" l="68934" r="81822">
                        <a14:foregroundMark x1="76682" y1="47559" x2="76682" y2="47559"/>
                        <a14:foregroundMark x1="78609" y1="47266" x2="78609" y2="47266"/>
                        <a14:foregroundMark x1="74792" y1="47559" x2="74792" y2="47559"/>
                        <a14:foregroundMark x1="75926" y1="45020" x2="75926" y2="45020"/>
                        <a14:foregroundMark x1="75624" y1="46094" x2="75624" y2="46094"/>
                        <a14:foregroundMark x1="75624" y1="47266" x2="75624" y2="47266"/>
                        <a14:foregroundMark x1="75624" y1="47754" x2="75624" y2="47754"/>
                        <a14:foregroundMark x1="75624" y1="49707" x2="75624" y2="49707"/>
                        <a14:foregroundMark x1="75624" y1="49707" x2="75624" y2="49707"/>
                        <a14:foregroundMark x1="75624" y1="49707" x2="75624" y2="49707"/>
                        <a14:foregroundMark x1="75624" y1="49707" x2="75624" y2="49707"/>
                        <a14:foregroundMark x1="75624" y1="49707" x2="75624" y2="49707"/>
                        <a14:foregroundMark x1="75624" y1="49707" x2="75624" y2="49707"/>
                        <a14:foregroundMark x1="75435" y1="50488" x2="75435" y2="50488"/>
                        <a14:foregroundMark x1="75435" y1="50781" x2="75435" y2="50781"/>
                        <a14:foregroundMark x1="75435" y1="50781" x2="75435" y2="50781"/>
                        <a14:foregroundMark x1="75359" y1="50781" x2="75359" y2="50781"/>
                        <a14:foregroundMark x1="75359" y1="50781" x2="75359" y2="50781"/>
                        <a14:foregroundMark x1="75170" y1="51270" x2="75170" y2="51270"/>
                        <a14:foregroundMark x1="74792" y1="49219" x2="74792" y2="49219"/>
                        <a14:foregroundMark x1="74679" y1="49219" x2="74679" y2="49219"/>
                        <a14:foregroundMark x1="74679" y1="49219" x2="74679" y2="49219"/>
                        <a14:foregroundMark x1="74679" y1="49219" x2="74679" y2="49219"/>
                        <a14:foregroundMark x1="75359" y1="45605" x2="75359" y2="45605"/>
                        <a14:foregroundMark x1="76871" y1="47559" x2="76871" y2="47559"/>
                        <a14:foregroundMark x1="76984" y1="47559" x2="76984" y2="47559"/>
                        <a14:foregroundMark x1="76984" y1="47754" x2="76304" y2="49023"/>
                        <a14:foregroundMark x1="75359" y1="50977" x2="75359" y2="50977"/>
                        <a14:foregroundMark x1="75359" y1="50977" x2="75359" y2="50977"/>
                        <a14:foregroundMark x1="75359" y1="50977" x2="75359" y2="50977"/>
                        <a14:foregroundMark x1="75359" y1="50977" x2="75359" y2="50977"/>
                        <a14:foregroundMark x1="74490" y1="49707" x2="74187" y2="48242"/>
                        <a14:foregroundMark x1="74187" y1="48242" x2="74187" y2="48242"/>
                        <a14:foregroundMark x1="74187" y1="48242" x2="74187" y2="48242"/>
                        <a14:foregroundMark x1="74187" y1="48242" x2="74187" y2="48242"/>
                        <a14:foregroundMark x1="74376" y1="48730" x2="75057" y2="50000"/>
                        <a14:foregroundMark x1="75170" y1="50488" x2="75170" y2="50488"/>
                        <a14:foregroundMark x1="75435" y1="51465" x2="75435" y2="51465"/>
                        <a14:foregroundMark x1="75435" y1="51465" x2="75435" y2="51465"/>
                        <a14:foregroundMark x1="76190" y1="51758" x2="76190" y2="51758"/>
                        <a14:foregroundMark x1="76190" y1="51758" x2="76190" y2="51758"/>
                        <a14:foregroundMark x1="76190" y1="51758" x2="76190" y2="51758"/>
                        <a14:foregroundMark x1="76115" y1="52246" x2="76115" y2="52246"/>
                        <a14:foregroundMark x1="76115" y1="52246" x2="76115" y2="52246"/>
                        <a14:foregroundMark x1="76002" y1="52246" x2="76002" y2="52246"/>
                        <a14:foregroundMark x1="76002" y1="52246" x2="76002" y2="51465"/>
                        <a14:foregroundMark x1="76682" y1="49219" x2="76682" y2="49219"/>
                        <a14:foregroundMark x1="76682" y1="49219" x2="76682" y2="49219"/>
                        <a14:foregroundMark x1="76682" y1="49219" x2="76682" y2="49219"/>
                        <a14:foregroundMark x1="75246" y1="45801" x2="75246" y2="45801"/>
                        <a14:foregroundMark x1="75170" y1="45801" x2="75170" y2="45801"/>
                        <a14:foregroundMark x1="75170" y1="45801" x2="75170" y2="45801"/>
                        <a14:foregroundMark x1="75170" y1="45801" x2="75170" y2="45801"/>
                        <a14:foregroundMark x1="75170" y1="44824" x2="75170" y2="44824"/>
                        <a14:foregroundMark x1="75170" y1="44531" x2="75170" y2="44531"/>
                        <a14:foregroundMark x1="75170" y1="44531" x2="75170" y2="44531"/>
                        <a14:foregroundMark x1="75170" y1="44043" x2="75170" y2="44043"/>
                        <a14:foregroundMark x1="75170" y1="43848" x2="75170" y2="43848"/>
                        <a14:foregroundMark x1="75170" y1="43848" x2="75170" y2="43848"/>
                        <a14:foregroundMark x1="75057" y1="43848" x2="75057" y2="43848"/>
                        <a14:foregroundMark x1="73621" y1="48047" x2="73621" y2="48047"/>
                        <a14:foregroundMark x1="73621" y1="48047" x2="73621" y2="48047"/>
                        <a14:foregroundMark x1="73998" y1="47070" x2="73998" y2="47070"/>
                        <a14:foregroundMark x1="73998" y1="47070" x2="73998" y2="47070"/>
                        <a14:foregroundMark x1="73998" y1="47070" x2="73998" y2="47070"/>
                        <a14:foregroundMark x1="73998" y1="47070" x2="73998" y2="47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152" t="29357" r="19113" b="42845"/>
          <a:stretch/>
        </p:blipFill>
        <p:spPr bwMode="auto">
          <a:xfrm>
            <a:off x="7727723" y="8128992"/>
            <a:ext cx="1230641" cy="112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806" y="3814026"/>
            <a:ext cx="3989355" cy="265878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549" y="4340643"/>
            <a:ext cx="5148043" cy="2132165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375" y="1864296"/>
            <a:ext cx="3744217" cy="2476347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 rot="16200000">
            <a:off x="8748323" y="6128447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fr-FR" sz="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Fotolia</a:t>
            </a:r>
            <a:endParaRPr lang="fr-FR" sz="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 rot="16200000">
            <a:off x="8716057" y="3973721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fr-FR" sz="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Fotolia</a:t>
            </a:r>
            <a:endParaRPr lang="fr-FR" sz="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 rot="16200000">
            <a:off x="3617188" y="6128447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fr-FR" sz="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Fotolia</a:t>
            </a:r>
            <a:endParaRPr lang="fr-FR" sz="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52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87</Words>
  <Application>Microsoft Office PowerPoint</Application>
  <PresentationFormat>A3 (297 x 420 mm)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Béatrice PIPITONE</dc:creator>
  <cp:lastModifiedBy>*</cp:lastModifiedBy>
  <cp:revision>18</cp:revision>
  <dcterms:created xsi:type="dcterms:W3CDTF">2017-02-22T06:58:41Z</dcterms:created>
  <dcterms:modified xsi:type="dcterms:W3CDTF">2017-06-26T08:17:10Z</dcterms:modified>
</cp:coreProperties>
</file>